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24"/>
  </p:notesMasterIdLst>
  <p:sldIdLst>
    <p:sldId id="256" r:id="rId2"/>
    <p:sldId id="403" r:id="rId3"/>
    <p:sldId id="471" r:id="rId4"/>
    <p:sldId id="499" r:id="rId5"/>
    <p:sldId id="556" r:id="rId6"/>
    <p:sldId id="508" r:id="rId7"/>
    <p:sldId id="520" r:id="rId8"/>
    <p:sldId id="509" r:id="rId9"/>
    <p:sldId id="510" r:id="rId10"/>
    <p:sldId id="549" r:id="rId11"/>
    <p:sldId id="551" r:id="rId12"/>
    <p:sldId id="552" r:id="rId13"/>
    <p:sldId id="553" r:id="rId14"/>
    <p:sldId id="554" r:id="rId15"/>
    <p:sldId id="555" r:id="rId16"/>
    <p:sldId id="530" r:id="rId17"/>
    <p:sldId id="536" r:id="rId18"/>
    <p:sldId id="535" r:id="rId19"/>
    <p:sldId id="538" r:id="rId20"/>
    <p:sldId id="540" r:id="rId21"/>
    <p:sldId id="541" r:id="rId22"/>
    <p:sldId id="550" r:id="rId2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B88F"/>
    <a:srgbClr val="D4EBE9"/>
    <a:srgbClr val="025249"/>
    <a:srgbClr val="9E60B8"/>
    <a:srgbClr val="EF7D1D"/>
    <a:srgbClr val="57A2C5"/>
    <a:srgbClr val="41719C"/>
    <a:srgbClr val="CAA0C9"/>
    <a:srgbClr val="C14026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49"/>
    <p:restoredTop sz="90743" autoAdjust="0"/>
  </p:normalViewPr>
  <p:slideViewPr>
    <p:cSldViewPr snapToGrid="0" snapToObjects="1">
      <p:cViewPr varScale="1">
        <p:scale>
          <a:sx n="131" d="100"/>
          <a:sy n="131" d="100"/>
        </p:scale>
        <p:origin x="184" y="2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29.07.18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3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4436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E3518EF3-1125-2D4B-960D-4DEA4773FA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für Java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 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beschreiben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406A5DD-3D93-2147-AA96-0254F8515EF3}"/>
              </a:ext>
            </a:extLst>
          </p:cNvPr>
          <p:cNvSpPr txBox="1"/>
          <p:nvPr/>
        </p:nvSpPr>
        <p:spPr>
          <a:xfrm>
            <a:off x="3171217" y="1770434"/>
            <a:ext cx="1942198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type </a:t>
            </a:r>
            <a:r>
              <a:rPr lang="de-DE" dirty="0"/>
              <a:t>Rating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author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comment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Beer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price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ratings</a:t>
            </a:r>
            <a:r>
              <a:rPr lang="de-DE" dirty="0"/>
              <a:t>: [</a:t>
            </a:r>
            <a:r>
              <a:rPr lang="de-DE" b="1" dirty="0"/>
              <a:t>Rating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Query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beers</a:t>
            </a:r>
            <a:r>
              <a:rPr lang="de-DE" dirty="0"/>
              <a:t>: [</a:t>
            </a:r>
            <a:r>
              <a:rPr lang="de-DE" b="1" dirty="0"/>
              <a:t>Beer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92677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E272A20-C694-7048-B84C-06DF155AB55C}"/>
              </a:ext>
            </a:extLst>
          </p:cNvPr>
          <p:cNvSpPr/>
          <p:nvPr/>
        </p:nvSpPr>
        <p:spPr>
          <a:xfrm>
            <a:off x="1089498" y="2155315"/>
            <a:ext cx="698202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3200" b="1" dirty="0">
                <a:solidFill>
                  <a:srgbClr val="D33682"/>
                </a:solidFill>
              </a:rPr>
              <a:t>final </a:t>
            </a:r>
            <a:r>
              <a:rPr lang="de-DE" sz="3200" b="1" dirty="0" err="1">
                <a:solidFill>
                  <a:srgbClr val="2AA198"/>
                </a:solidFill>
              </a:rPr>
              <a:t>GraphQLSchema</a:t>
            </a:r>
            <a:r>
              <a:rPr lang="de-DE" sz="3200" b="1" dirty="0">
                <a:solidFill>
                  <a:srgbClr val="2AA198"/>
                </a:solidFill>
              </a:rPr>
              <a:t> </a:t>
            </a:r>
            <a:r>
              <a:rPr lang="de-DE" sz="3200" dirty="0" err="1"/>
              <a:t>graphQLSchema</a:t>
            </a:r>
            <a:r>
              <a:rPr lang="de-DE" sz="3200" dirty="0"/>
              <a:t> = </a:t>
            </a:r>
            <a:r>
              <a:rPr lang="de-DE" sz="3200" b="1" dirty="0" err="1">
                <a:solidFill>
                  <a:srgbClr val="2AA198"/>
                </a:solidFill>
              </a:rPr>
              <a:t>SchemaParser</a:t>
            </a:r>
            <a:r>
              <a:rPr lang="de-DE" sz="3200" dirty="0" err="1"/>
              <a:t>.</a:t>
            </a:r>
            <a:r>
              <a:rPr lang="de-DE" sz="3200" i="1" dirty="0" err="1">
                <a:solidFill>
                  <a:srgbClr val="CB4B16"/>
                </a:solidFill>
              </a:rPr>
              <a:t>newParser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file</a:t>
            </a:r>
            <a:r>
              <a:rPr lang="de-DE" sz="3200" dirty="0"/>
              <a:t>(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 err="1">
                <a:solidFill>
                  <a:srgbClr val="DC322F"/>
                </a:solidFill>
              </a:rPr>
              <a:t>beer.graphqls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/>
              <a:t>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resolvers</a:t>
            </a:r>
            <a:r>
              <a:rPr lang="de-DE" sz="3200" dirty="0"/>
              <a:t>(</a:t>
            </a:r>
            <a:r>
              <a:rPr lang="de-DE" sz="3200" b="1" dirty="0" err="1">
                <a:solidFill>
                  <a:srgbClr val="D33682"/>
                </a:solidFill>
              </a:rPr>
              <a:t>new</a:t>
            </a:r>
            <a:r>
              <a:rPr lang="de-DE" sz="3200" b="1" dirty="0">
                <a:solidFill>
                  <a:srgbClr val="D33682"/>
                </a:solidFill>
              </a:rPr>
              <a:t> </a:t>
            </a:r>
            <a:r>
              <a:rPr lang="de-DE" sz="3200" dirty="0" err="1">
                <a:solidFill>
                  <a:srgbClr val="859900"/>
                </a:solidFill>
              </a:rPr>
              <a:t>RootResolver</a:t>
            </a:r>
            <a:r>
              <a:rPr lang="de-DE" sz="3200" dirty="0"/>
              <a:t>()).</a:t>
            </a:r>
            <a:r>
              <a:rPr lang="de-DE" sz="3200" dirty="0" err="1">
                <a:solidFill>
                  <a:srgbClr val="859900"/>
                </a:solidFill>
              </a:rPr>
              <a:t>build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makeExecutableSchema</a:t>
            </a:r>
            <a:r>
              <a:rPr lang="de-DE" sz="32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EA1053-D640-AE44-B1A4-A3F1538F0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query</a:t>
            </a:r>
            <a:r>
              <a:rPr lang="de-DE" dirty="0"/>
              <a:t> ausführen per API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C902AC5-F5AA-1D46-8B0E-EE554ABB8347}"/>
              </a:ext>
            </a:extLst>
          </p:cNvPr>
          <p:cNvSpPr/>
          <p:nvPr/>
        </p:nvSpPr>
        <p:spPr>
          <a:xfrm>
            <a:off x="749030" y="1410513"/>
            <a:ext cx="8229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93A1A1"/>
                </a:solidFill>
              </a:rPr>
              <a:t>// Create '</a:t>
            </a:r>
            <a:r>
              <a:rPr lang="de-DE" i="1" dirty="0" err="1">
                <a:solidFill>
                  <a:srgbClr val="93A1A1"/>
                </a:solidFill>
              </a:rPr>
              <a:t>executable</a:t>
            </a:r>
            <a:r>
              <a:rPr lang="de-DE" i="1" dirty="0">
                <a:solidFill>
                  <a:srgbClr val="93A1A1"/>
                </a:solidFill>
              </a:rPr>
              <a:t>' Schema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GraphQLSchema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beerSchema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BeerSchema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create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Create </a:t>
            </a:r>
            <a:r>
              <a:rPr lang="de-DE" i="1" dirty="0" err="1">
                <a:solidFill>
                  <a:srgbClr val="93A1A1"/>
                </a:solidFill>
              </a:rPr>
              <a:t>GraphQL</a:t>
            </a:r>
            <a:r>
              <a:rPr lang="de-DE" i="1" dirty="0">
                <a:solidFill>
                  <a:srgbClr val="93A1A1"/>
                </a:solidFill>
              </a:rPr>
              <a:t> Instance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graphQL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newGraphQL</a:t>
            </a:r>
            <a:r>
              <a:rPr lang="de-DE" dirty="0"/>
              <a:t>(</a:t>
            </a:r>
            <a:r>
              <a:rPr lang="de-DE" dirty="0" err="1"/>
              <a:t>beerSchema</a:t>
            </a:r>
            <a:r>
              <a:rPr lang="de-DE" dirty="0"/>
              <a:t>).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</a:t>
            </a:r>
            <a:r>
              <a:rPr lang="de-DE" i="1" dirty="0" err="1">
                <a:solidFill>
                  <a:srgbClr val="93A1A1"/>
                </a:solidFill>
              </a:rPr>
              <a:t>Build</a:t>
            </a:r>
            <a:r>
              <a:rPr lang="de-DE" i="1" dirty="0">
                <a:solidFill>
                  <a:srgbClr val="93A1A1"/>
                </a:solidFill>
              </a:rPr>
              <a:t>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executionInput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newExecutionInput</a:t>
            </a:r>
            <a:r>
              <a:rPr lang="de-DE" dirty="0"/>
              <a:t>().</a:t>
            </a:r>
            <a:r>
              <a:rPr lang="de-DE" dirty="0" err="1">
                <a:solidFill>
                  <a:srgbClr val="859900"/>
                </a:solidFill>
              </a:rPr>
              <a:t>query</a:t>
            </a:r>
            <a:r>
              <a:rPr lang="de-DE" dirty="0"/>
              <a:t>(</a:t>
            </a:r>
            <a:r>
              <a:rPr lang="de-DE" dirty="0">
                <a:solidFill>
                  <a:srgbClr val="DC322F"/>
                </a:solidFill>
              </a:rPr>
              <a:t>"</a:t>
            </a:r>
            <a:r>
              <a:rPr lang="de-DE" dirty="0" err="1">
                <a:solidFill>
                  <a:srgbClr val="DC322F"/>
                </a:solidFill>
              </a:rPr>
              <a:t>query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beers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name</a:t>
            </a:r>
            <a:r>
              <a:rPr lang="de-DE" dirty="0">
                <a:solidFill>
                  <a:srgbClr val="DC322F"/>
                </a:solidFill>
              </a:rPr>
              <a:t> </a:t>
            </a:r>
            <a:r>
              <a:rPr lang="de-DE" dirty="0" err="1">
                <a:solidFill>
                  <a:srgbClr val="DC322F"/>
                </a:solidFill>
              </a:rPr>
              <a:t>ratings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author</a:t>
            </a:r>
            <a:r>
              <a:rPr lang="de-DE" dirty="0">
                <a:solidFill>
                  <a:srgbClr val="DC322F"/>
                </a:solidFill>
              </a:rPr>
              <a:t> } } }"</a:t>
            </a:r>
            <a:r>
              <a:rPr lang="de-DE" dirty="0"/>
              <a:t>)</a:t>
            </a:r>
            <a:br>
              <a:rPr lang="de-DE" dirty="0"/>
            </a:br>
            <a:r>
              <a:rPr lang="de-DE" dirty="0"/>
              <a:t>    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Run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dirty="0" err="1">
                <a:solidFill>
                  <a:srgbClr val="2AA198"/>
                </a:solidFill>
              </a:rPr>
              <a:t>ExecutionResult</a:t>
            </a:r>
            <a:r>
              <a:rPr lang="de-DE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executionResult</a:t>
            </a:r>
            <a:r>
              <a:rPr lang="de-DE" dirty="0"/>
              <a:t> = </a:t>
            </a:r>
            <a:r>
              <a:rPr lang="de-DE" dirty="0" err="1"/>
              <a:t>graphQL.</a:t>
            </a:r>
            <a:r>
              <a:rPr lang="de-DE" dirty="0" err="1">
                <a:solidFill>
                  <a:srgbClr val="859900"/>
                </a:solidFill>
              </a:rPr>
              <a:t>execute</a:t>
            </a:r>
            <a:r>
              <a:rPr lang="de-DE" dirty="0"/>
              <a:t>(</a:t>
            </a:r>
            <a:r>
              <a:rPr lang="de-DE" dirty="0" err="1"/>
              <a:t>executionInput</a:t>
            </a:r>
            <a:r>
              <a:rPr lang="de-DE" dirty="0"/>
              <a:t>);</a:t>
            </a:r>
            <a:br>
              <a:rPr lang="de-DE" dirty="0"/>
            </a:br>
            <a:br>
              <a:rPr lang="de-DE" dirty="0"/>
            </a:br>
            <a:r>
              <a:rPr lang="de-DE" b="1" dirty="0">
                <a:solidFill>
                  <a:srgbClr val="D33682"/>
                </a:solidFill>
              </a:rPr>
              <a:t>final </a:t>
            </a:r>
            <a:r>
              <a:rPr lang="de-DE" b="1" dirty="0" err="1">
                <a:solidFill>
                  <a:srgbClr val="2AA198"/>
                </a:solidFill>
              </a:rPr>
              <a:t>Object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data</a:t>
            </a:r>
            <a:r>
              <a:rPr lang="de-DE" dirty="0"/>
              <a:t> = </a:t>
            </a:r>
            <a:r>
              <a:rPr lang="de-DE" dirty="0" err="1"/>
              <a:t>executionResult.</a:t>
            </a:r>
            <a:r>
              <a:rPr lang="de-DE" dirty="0" err="1">
                <a:solidFill>
                  <a:srgbClr val="859900"/>
                </a:solidFill>
              </a:rPr>
              <a:t>getData</a:t>
            </a:r>
            <a:r>
              <a:rPr lang="de-DE" dirty="0"/>
              <a:t>();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1332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BeispieL</a:t>
            </a:r>
            <a:r>
              <a:rPr lang="de-DE" dirty="0"/>
              <a:t>: </a:t>
            </a:r>
            <a:r>
              <a:rPr lang="de-DE" dirty="0" err="1"/>
              <a:t>GraphQL</a:t>
            </a:r>
            <a:r>
              <a:rPr lang="de-DE" dirty="0"/>
              <a:t> Servlet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756303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Nur </a:t>
            </a:r>
            <a:r>
              <a:rPr lang="de-DE" i="1" dirty="0"/>
              <a:t>Ausschnitt</a:t>
            </a:r>
            <a:r>
              <a:rPr lang="de-DE" dirty="0"/>
              <a:t> aus </a:t>
            </a:r>
            <a:r>
              <a:rPr lang="de-DE" dirty="0" err="1"/>
              <a:t>ServletExample</a:t>
            </a:r>
            <a:r>
              <a:rPr lang="de-DE" dirty="0"/>
              <a:t> zeigen, </a:t>
            </a:r>
          </a:p>
          <a:p>
            <a:endParaRPr lang="de-DE" dirty="0"/>
          </a:p>
          <a:p>
            <a:r>
              <a:rPr lang="de-DE" dirty="0"/>
              <a:t>dann lauffähige Anwendung,</a:t>
            </a:r>
          </a:p>
          <a:p>
            <a:endParaRPr lang="de-DE" dirty="0"/>
          </a:p>
          <a:p>
            <a:r>
              <a:rPr lang="de-DE" dirty="0"/>
              <a:t>Query per Kommandozeile:</a:t>
            </a:r>
          </a:p>
          <a:p>
            <a:endParaRPr lang="de-DE" dirty="0"/>
          </a:p>
          <a:p>
            <a:r>
              <a:rPr lang="de-DE" dirty="0"/>
              <a:t>http localhost:8080/</a:t>
            </a:r>
            <a:r>
              <a:rPr lang="de-DE" dirty="0" err="1"/>
              <a:t>graphql?query</a:t>
            </a:r>
            <a:r>
              <a:rPr lang="de-DE" dirty="0"/>
              <a:t>="{</a:t>
            </a:r>
            <a:r>
              <a:rPr lang="de-DE" dirty="0" err="1"/>
              <a:t>beers</a:t>
            </a:r>
            <a:r>
              <a:rPr lang="de-DE" dirty="0"/>
              <a:t>{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ratings</a:t>
            </a:r>
            <a:r>
              <a:rPr lang="de-DE" dirty="0"/>
              <a:t>{</a:t>
            </a:r>
            <a:r>
              <a:rPr lang="de-DE" dirty="0" err="1"/>
              <a:t>author</a:t>
            </a:r>
            <a:r>
              <a:rPr lang="de-DE" dirty="0"/>
              <a:t> </a:t>
            </a:r>
            <a:r>
              <a:rPr lang="de-DE" dirty="0" err="1"/>
              <a:t>comment</a:t>
            </a:r>
            <a:r>
              <a:rPr lang="de-DE" dirty="0"/>
              <a:t> }}}"</a:t>
            </a:r>
          </a:p>
        </p:txBody>
      </p:sp>
    </p:spTree>
    <p:extLst>
      <p:ext uri="{BB962C8B-B14F-4D97-AF65-F5344CB8AC3E}">
        <p14:creationId xmlns:p14="http://schemas.microsoft.com/office/powerpoint/2010/main" val="1371013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68259" y="2636022"/>
            <a:ext cx="9169498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Ausblick: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3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5A15D8E-08DE-784F-8731-768E73A0F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2243703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6" name="Rechteck 5"/>
          <p:cNvSpPr/>
          <p:nvPr/>
        </p:nvSpPr>
        <p:spPr>
          <a:xfrm>
            <a:off x="117415" y="4877279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Clients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. . 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BA7F6EA-33D7-F445-B782-7521E4A06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936" y="431704"/>
            <a:ext cx="5151344" cy="4396227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56763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655</Words>
  <Application>Microsoft Macintosh PowerPoint</Application>
  <PresentationFormat>A4-Papier (210 x 297 mm)</PresentationFormat>
  <Paragraphs>169</Paragraphs>
  <Slides>22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33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 | Mai 2018 | @nilshartmann</vt:lpstr>
      <vt:lpstr>@nilshartmann</vt:lpstr>
      <vt:lpstr>PowerPoint-Präsentation</vt:lpstr>
      <vt:lpstr>Source (TypeScript): https://bit.ly/fullstack-graphql-example</vt:lpstr>
      <vt:lpstr>Beispiel: . . .</vt:lpstr>
      <vt:lpstr>http://localhost:9000</vt:lpstr>
      <vt:lpstr>Beispiel: Intellij IDEA</vt:lpstr>
      <vt:lpstr>query Language</vt:lpstr>
      <vt:lpstr>query Language: Operations</vt:lpstr>
      <vt:lpstr>query Language: Mutations</vt:lpstr>
      <vt:lpstr>PowerPoint-Präsentation</vt:lpstr>
      <vt:lpstr>Schema beschreiben</vt:lpstr>
      <vt:lpstr>Aufsetzen</vt:lpstr>
      <vt:lpstr>Beispiel: query ausführen per API</vt:lpstr>
      <vt:lpstr>BeispieL: GraphQL Servlet</vt:lpstr>
      <vt:lpstr>mit Apollo und React</vt:lpstr>
      <vt:lpstr>Schritt 2: Queries</vt:lpstr>
      <vt:lpstr>Schritt 2: Queries</vt:lpstr>
      <vt:lpstr>Schritt 2: Queries</vt:lpstr>
      <vt:lpstr>Schritt 2: Queries</vt:lpstr>
      <vt:lpstr>Typ-sichere Verwendung</vt:lpstr>
      <vt:lpstr>HTTPS://NILSHARTMANN.NET | @nilshartmann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513</cp:revision>
  <cp:lastPrinted>2018-05-30T19:37:50Z</cp:lastPrinted>
  <dcterms:created xsi:type="dcterms:W3CDTF">2016-03-28T15:59:53Z</dcterms:created>
  <dcterms:modified xsi:type="dcterms:W3CDTF">2018-07-31T17:11:31Z</dcterms:modified>
</cp:coreProperties>
</file>

<file path=docProps/thumbnail.jpeg>
</file>